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9" r:id="rId10"/>
    <p:sldId id="266" r:id="rId11"/>
    <p:sldId id="267" r:id="rId12"/>
    <p:sldId id="268" r:id="rId13"/>
    <p:sldId id="275" r:id="rId14"/>
    <p:sldId id="269" r:id="rId15"/>
    <p:sldId id="270" r:id="rId16"/>
    <p:sldId id="271" r:id="rId17"/>
    <p:sldId id="276" r:id="rId18"/>
    <p:sldId id="272" r:id="rId19"/>
    <p:sldId id="277" r:id="rId20"/>
    <p:sldId id="273" r:id="rId21"/>
    <p:sldId id="274" r:id="rId22"/>
    <p:sldId id="282" r:id="rId23"/>
    <p:sldId id="278" r:id="rId24"/>
    <p:sldId id="280" r:id="rId25"/>
    <p:sldId id="281" r:id="rId26"/>
    <p:sldId id="26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95332" autoAdjust="0"/>
  </p:normalViewPr>
  <p:slideViewPr>
    <p:cSldViewPr snapToGrid="0">
      <p:cViewPr>
        <p:scale>
          <a:sx n="83" d="100"/>
          <a:sy n="83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STATISTICS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l-G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SOLUTION 1</c:v>
                </c:pt>
                <c:pt idx="1">
                  <c:v>SOLUTION 2</c:v>
                </c:pt>
                <c:pt idx="2">
                  <c:v>SOLUTION 3</c:v>
                </c:pt>
                <c:pt idx="3">
                  <c:v>SOLUTION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1.7045999999999999</c:v>
                </c:pt>
                <c:pt idx="1">
                  <c:v>8.7745000000000004E-2</c:v>
                </c:pt>
                <c:pt idx="2">
                  <c:v>6.6042000000000003E-2</c:v>
                </c:pt>
                <c:pt idx="3">
                  <c:v>4.5588999999999998E-2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CA-4A43-970A-0E4AABE1011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dropLines>
        <c:marker val="1"/>
        <c:smooth val="0"/>
        <c:axId val="560957200"/>
        <c:axId val="560960528"/>
      </c:lineChart>
      <c:catAx>
        <c:axId val="5609572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560960528"/>
        <c:crosses val="autoZero"/>
        <c:auto val="1"/>
        <c:lblAlgn val="ctr"/>
        <c:lblOffset val="100"/>
        <c:noMultiLvlLbl val="0"/>
      </c:catAx>
      <c:valAx>
        <c:axId val="560960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560957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l-G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SOLUTION 2</c:v>
                </c:pt>
                <c:pt idx="1">
                  <c:v>SOLUTION 3</c:v>
                </c:pt>
                <c:pt idx="2">
                  <c:v>SOLUTION 4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8.7745000000000004E-2</c:v>
                </c:pt>
                <c:pt idx="1">
                  <c:v>6.6042000000000003E-2</c:v>
                </c:pt>
                <c:pt idx="2">
                  <c:v>4.5588999999999998E-2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E8-4A2D-930C-5916445384F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dropLines>
        <c:marker val="1"/>
        <c:smooth val="0"/>
        <c:axId val="556665376"/>
        <c:axId val="556677440"/>
      </c:lineChart>
      <c:catAx>
        <c:axId val="556665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556677440"/>
        <c:crosses val="autoZero"/>
        <c:auto val="1"/>
        <c:lblAlgn val="ctr"/>
        <c:lblOffset val="100"/>
        <c:noMultiLvlLbl val="0"/>
      </c:catAx>
      <c:valAx>
        <c:axId val="556677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556665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STATISTICS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l-G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SOLUTION 1</c:v>
                </c:pt>
                <c:pt idx="1">
                  <c:v>SOLUTION 2</c:v>
                </c:pt>
                <c:pt idx="2">
                  <c:v>SOLUTION 3</c:v>
                </c:pt>
                <c:pt idx="3">
                  <c:v>SOLUTION 4</c:v>
                </c:pt>
                <c:pt idx="4">
                  <c:v>SOLUTION 5</c:v>
                </c:pt>
                <c:pt idx="5">
                  <c:v>SOLUTION 6</c:v>
                </c:pt>
                <c:pt idx="6">
                  <c:v>SOLUTION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2.095958</c:v>
                </c:pt>
                <c:pt idx="1">
                  <c:v>1.2764709999999999</c:v>
                </c:pt>
                <c:pt idx="2">
                  <c:v>0.98055999999999999</c:v>
                </c:pt>
                <c:pt idx="3">
                  <c:v>0.50877899999999998</c:v>
                </c:pt>
                <c:pt idx="4">
                  <c:v>2.7543999999999999E-2</c:v>
                </c:pt>
                <c:pt idx="5">
                  <c:v>2.3087E-2</c:v>
                </c:pt>
                <c:pt idx="6">
                  <c:v>1.2605E-2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17-45E6-BE42-0CF1E8DB55A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03628192"/>
        <c:axId val="603629856"/>
      </c:lineChart>
      <c:catAx>
        <c:axId val="603628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603629856"/>
        <c:crosses val="autoZero"/>
        <c:auto val="1"/>
        <c:lblAlgn val="ctr"/>
        <c:lblOffset val="100"/>
        <c:noMultiLvlLbl val="0"/>
      </c:catAx>
      <c:valAx>
        <c:axId val="603629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603628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l-G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SOLUTION 5</c:v>
                </c:pt>
                <c:pt idx="1">
                  <c:v>SOLUTION 6</c:v>
                </c:pt>
                <c:pt idx="2">
                  <c:v>SOLUTION 7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2.7543999999999999E-2</c:v>
                </c:pt>
                <c:pt idx="1">
                  <c:v>2.3087E-2</c:v>
                </c:pt>
                <c:pt idx="2">
                  <c:v>1.2605E-2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57-4351-8B5F-C2FDCCD4DE3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57118800"/>
        <c:axId val="457119632"/>
      </c:lineChart>
      <c:catAx>
        <c:axId val="45711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457119632"/>
        <c:crosses val="autoZero"/>
        <c:auto val="1"/>
        <c:lblAlgn val="ctr"/>
        <c:lblOffset val="100"/>
        <c:noMultiLvlLbl val="0"/>
      </c:catAx>
      <c:valAx>
        <c:axId val="457119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457118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64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SOFTWARE</c:v>
                </c:pt>
                <c:pt idx="1">
                  <c:v>HARDWARE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4.5588999999999998E-2</c:v>
                </c:pt>
                <c:pt idx="1">
                  <c:v>1.2605E-2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DA-47EB-AA88-25F7952F042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00"/>
        <c:gapDepth val="173"/>
        <c:shape val="box"/>
        <c:axId val="778871408"/>
        <c:axId val="778877232"/>
        <c:axId val="0"/>
      </c:bar3DChart>
      <c:catAx>
        <c:axId val="778871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l-G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778877232"/>
        <c:crosses val="autoZero"/>
        <c:auto val="1"/>
        <c:lblAlgn val="ctr"/>
        <c:lblOffset val="100"/>
        <c:noMultiLvlLbl val="0"/>
      </c:catAx>
      <c:valAx>
        <c:axId val="77887723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TIME(SEC)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l-GR"/>
            </a:p>
          </c:txPr>
        </c:title>
        <c:numFmt formatCode="General" sourceLinked="1"/>
        <c:majorTickMark val="none"/>
        <c:minorTickMark val="none"/>
        <c:tickLblPos val="nextTo"/>
        <c:crossAx val="7788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064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D86D3-9860-4F8E-A19D-0326DCD499C6}" type="datetimeFigureOut">
              <a:rPr lang="el-GR" smtClean="0"/>
              <a:t>25/6/2019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E1DDA-9266-498A-93C3-C4C09C031CA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9222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D68A086-3A81-4E75-B5F8-C7E8D38F77B3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3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166A4-6AD3-49FB-A05D-4CF76633903F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29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DC681-57C9-4860-822D-4D7EFF1A51E3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542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55CF7-C6BC-485B-AF23-CAD6163CE7D9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6097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11AB8-25E6-478C-80D7-1B6C74C74F84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766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7E57D-69FF-4121-B0D0-3958969C8DA7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94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20BF4-F1F5-450F-BA67-E70B67B70EF7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47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60AE1-94E0-4F97-8047-56CE616F2A0C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78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48E6C-D408-42C9-A9D3-22BB03B99956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979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ABD50-EAB1-477A-BB2A-19064D86CF69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428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6C89E-7D9C-4CBB-A3AB-44655EC77669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40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E1AEA-E029-4B85-A457-9BA62190EE6B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66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76FD-0544-4FDC-938F-DD1821441545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30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9EB62-BC43-4CB7-9280-5FAD72A8954C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8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741B0-35BD-4895-84C1-63D4898CCE8B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17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FFDED-08D1-4AE7-97B7-AEC67A641258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49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464BE-99E4-40E9-B640-238B27C27D51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98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509D7-E444-408A-B601-9DD4F6AD716F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1989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3" y="1618751"/>
            <a:ext cx="8791575" cy="2091100"/>
          </a:xfrm>
        </p:spPr>
        <p:txBody>
          <a:bodyPr/>
          <a:lstStyle/>
          <a:p>
            <a:pPr algn="ctr"/>
            <a:r>
              <a:rPr lang="en-US" dirty="0"/>
              <a:t>Lab 5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SoC</a:t>
            </a:r>
            <a:r>
              <a:rPr lang="en-US" dirty="0" smtClean="0"/>
              <a:t> </a:t>
            </a:r>
            <a:r>
              <a:rPr lang="en-US" dirty="0"/>
              <a:t>design and optimization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9909" y="4838655"/>
            <a:ext cx="8804363" cy="1596979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b="1" dirty="0"/>
              <a:t>CE 435 </a:t>
            </a:r>
            <a:endParaRPr lang="en-US" b="1" dirty="0" smtClean="0"/>
          </a:p>
          <a:p>
            <a:pPr algn="ctr"/>
            <a:r>
              <a:rPr lang="en-US" b="1" dirty="0" smtClean="0"/>
              <a:t>Embedded Systems</a:t>
            </a:r>
          </a:p>
          <a:p>
            <a:pPr algn="ctr"/>
            <a:r>
              <a:rPr lang="en-US" b="1" dirty="0" smtClean="0"/>
              <a:t>Dimitris Christodoulou 2113</a:t>
            </a:r>
          </a:p>
          <a:p>
            <a:pPr algn="ctr"/>
            <a:r>
              <a:rPr lang="en-US" b="1" dirty="0" err="1" smtClean="0"/>
              <a:t>Theologis</a:t>
            </a:r>
            <a:r>
              <a:rPr lang="en-US" b="1" dirty="0" smtClean="0"/>
              <a:t> </a:t>
            </a:r>
            <a:r>
              <a:rPr lang="en-US" b="1" dirty="0" err="1" smtClean="0"/>
              <a:t>anthimopoulos</a:t>
            </a:r>
            <a:r>
              <a:rPr lang="en-US" b="1" dirty="0" smtClean="0"/>
              <a:t> 21</a:t>
            </a:r>
            <a:r>
              <a:rPr lang="el-GR" b="1" dirty="0" smtClean="0"/>
              <a:t>95</a:t>
            </a:r>
            <a:r>
              <a:rPr lang="en-US" b="1" dirty="0" smtClean="0"/>
              <a:t> </a:t>
            </a:r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247271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07376" y="5877270"/>
            <a:ext cx="2743200" cy="365125"/>
          </a:xfrm>
        </p:spPr>
        <p:txBody>
          <a:bodyPr/>
          <a:lstStyle/>
          <a:p>
            <a:fld id="{12798D59-432B-43DC-8096-A9093343D2AD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0636934"/>
              </p:ext>
            </p:extLst>
          </p:nvPr>
        </p:nvGraphicFramePr>
        <p:xfrm>
          <a:off x="1141411" y="1577135"/>
          <a:ext cx="9906000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163519199"/>
              </p:ext>
            </p:extLst>
          </p:nvPr>
        </p:nvGraphicFramePr>
        <p:xfrm>
          <a:off x="2113539" y="82372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50576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9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Graphic spid="19" grpId="1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HARDWARE OPTIMIZATION</a:t>
            </a:r>
            <a:endParaRPr lang="el-GR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932213"/>
              </p:ext>
            </p:extLst>
          </p:nvPr>
        </p:nvGraphicFramePr>
        <p:xfrm>
          <a:off x="1141412" y="1980681"/>
          <a:ext cx="990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4221546879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906006428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458122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SOLUTIONS</a:t>
                      </a:r>
                      <a:endParaRPr lang="el-GR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TIME </a:t>
                      </a:r>
                      <a:endParaRPr lang="el-GR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PSNR</a:t>
                      </a:r>
                      <a:endParaRPr lang="el-GR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258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SOLUTION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l-G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2,095958</a:t>
                      </a:r>
                      <a:endParaRPr lang="el-G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inf</a:t>
                      </a:r>
                      <a:endParaRPr lang="el-G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629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SOLUTION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el-G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1,276471</a:t>
                      </a:r>
                      <a:endParaRPr lang="el-G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chemeClr val="tx1"/>
                          </a:solidFill>
                        </a:rPr>
                        <a:t>inf</a:t>
                      </a:r>
                      <a:endParaRPr lang="el-G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84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SOLUTION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3</a:t>
                      </a:r>
                      <a:endParaRPr lang="el-G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0,980560</a:t>
                      </a:r>
                      <a:endParaRPr lang="el-G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 smtClean="0">
                          <a:solidFill>
                            <a:schemeClr val="tx1"/>
                          </a:solidFill>
                        </a:rPr>
                        <a:t>28.6625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195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SOLUTION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4</a:t>
                      </a:r>
                      <a:endParaRPr lang="el-G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0,508779</a:t>
                      </a:r>
                      <a:endParaRPr lang="el-G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 smtClean="0">
                          <a:solidFill>
                            <a:schemeClr val="tx1"/>
                          </a:solidFill>
                        </a:rPr>
                        <a:t>28.6625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714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SOLUTION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5</a:t>
                      </a:r>
                      <a:endParaRPr lang="el-G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0,027544</a:t>
                      </a:r>
                      <a:endParaRPr lang="el-G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 smtClean="0">
                          <a:solidFill>
                            <a:schemeClr val="tx1"/>
                          </a:solidFill>
                        </a:rPr>
                        <a:t>28.6625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101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SOLUTION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6</a:t>
                      </a:r>
                      <a:endParaRPr lang="el-G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0,023087</a:t>
                      </a:r>
                      <a:endParaRPr lang="el-G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 smtClean="0">
                          <a:solidFill>
                            <a:schemeClr val="tx1"/>
                          </a:solidFill>
                        </a:rPr>
                        <a:t>28.6625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90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SOLUTION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7</a:t>
                      </a:r>
                      <a:endParaRPr lang="el-G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0,012605</a:t>
                      </a:r>
                      <a:endParaRPr lang="el-G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 smtClean="0">
                          <a:solidFill>
                            <a:schemeClr val="tx1"/>
                          </a:solidFill>
                        </a:rPr>
                        <a:t>28.6625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7738158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16612" y="5883273"/>
            <a:ext cx="2743200" cy="365125"/>
          </a:xfrm>
        </p:spPr>
        <p:txBody>
          <a:bodyPr/>
          <a:lstStyle/>
          <a:p>
            <a:fld id="{B74467B6-A13C-42BF-95EA-C54A1E34975A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59812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99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Solution 1</a:t>
            </a:r>
            <a:endParaRPr lang="el-GR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36"/>
          <a:stretch/>
        </p:blipFill>
        <p:spPr>
          <a:xfrm>
            <a:off x="5086816" y="1988716"/>
            <a:ext cx="6509439" cy="375145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04211" y="5882984"/>
            <a:ext cx="2743200" cy="365125"/>
          </a:xfrm>
        </p:spPr>
        <p:txBody>
          <a:bodyPr/>
          <a:lstStyle/>
          <a:p>
            <a:fld id="{C0D29A11-B4E5-4DF4-BFE2-262BD4237EC7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40427" y="1988716"/>
            <a:ext cx="36576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Run </a:t>
            </a:r>
            <a:r>
              <a:rPr lang="en-US" sz="2400" dirty="0"/>
              <a:t>Sobel Filter Code without any </a:t>
            </a:r>
            <a:r>
              <a:rPr lang="en-US" sz="2400" dirty="0" smtClean="0"/>
              <a:t>optimizations.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Used </a:t>
            </a:r>
            <a:r>
              <a:rPr lang="en-US" sz="2400" dirty="0" err="1" smtClean="0"/>
              <a:t>m_axi</a:t>
            </a:r>
            <a:r>
              <a:rPr lang="en-US" sz="2400" dirty="0" smtClean="0"/>
              <a:t> for input and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</a:t>
            </a:r>
            <a:r>
              <a:rPr lang="en-US" sz="2400" dirty="0" smtClean="0"/>
              <a:t>nother </a:t>
            </a:r>
            <a:r>
              <a:rPr lang="en-US" sz="2400" dirty="0"/>
              <a:t>pragma will be added with this with the port name “</a:t>
            </a:r>
            <a:r>
              <a:rPr lang="en-US" sz="2400" b="1" dirty="0"/>
              <a:t>return</a:t>
            </a:r>
            <a:r>
              <a:rPr lang="en-US" sz="2400" dirty="0" smtClean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sz="2400" dirty="0"/>
          </a:p>
          <a:p>
            <a:endParaRPr lang="el-G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41339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92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2" y="0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Solution 1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48806" y="6001745"/>
            <a:ext cx="2743200" cy="365125"/>
          </a:xfrm>
        </p:spPr>
        <p:txBody>
          <a:bodyPr/>
          <a:lstStyle/>
          <a:p>
            <a:fld id="{58052620-D7A5-483F-8E5A-5BBEC141279B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06499" y="6001746"/>
            <a:ext cx="6239309" cy="365125"/>
          </a:xfrm>
        </p:spPr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2" y="1097903"/>
            <a:ext cx="10505631" cy="49038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11840" y="600174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34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Solution 2</a:t>
            </a:r>
            <a:endParaRPr lang="el-GR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29"/>
          <a:stretch/>
        </p:blipFill>
        <p:spPr>
          <a:xfrm>
            <a:off x="5135975" y="1844890"/>
            <a:ext cx="6574580" cy="388537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96266" y="5883274"/>
            <a:ext cx="2743200" cy="365125"/>
          </a:xfrm>
        </p:spPr>
        <p:txBody>
          <a:bodyPr/>
          <a:lstStyle/>
          <a:p>
            <a:fld id="{C330CA92-2672-4867-AD1F-72BF917F1FC6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1411" y="1651787"/>
            <a:ext cx="37942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Added another directive to convolution2D external for-loop. (Pipeline II =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Replaced multiplications with shift registers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Changed the order of double for loop so as to calculate the row</a:t>
            </a:r>
            <a:r>
              <a:rPr lang="el-GR" sz="2400" dirty="0" smtClean="0"/>
              <a:t>-</a:t>
            </a:r>
            <a:r>
              <a:rPr lang="en-US" sz="2400" dirty="0" smtClean="0"/>
              <a:t>by-row pixels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39466" y="58832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6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Solution 3</a:t>
            </a:r>
            <a:endParaRPr lang="el-GR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42"/>
          <a:stretch/>
        </p:blipFill>
        <p:spPr>
          <a:xfrm>
            <a:off x="5199529" y="1967585"/>
            <a:ext cx="6714997" cy="379345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40412" y="5883274"/>
            <a:ext cx="2743200" cy="365125"/>
          </a:xfrm>
        </p:spPr>
        <p:txBody>
          <a:bodyPr/>
          <a:lstStyle/>
          <a:p>
            <a:fld id="{A8C2CD14-899A-4E45-81A2-87704EDA978C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33593" y="2097088"/>
            <a:ext cx="405811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After that, replaced Euclidean distance with Manhattan distance so as to decrease the running time.</a:t>
            </a:r>
          </a:p>
          <a:p>
            <a:r>
              <a:rPr lang="en-US" dirty="0" smtClean="0"/>
              <a:t>Removed convolution2D for-loop.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l-G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50575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62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Solution 4</a:t>
            </a:r>
            <a:endParaRPr lang="el-GR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90"/>
          <a:stretch/>
        </p:blipFill>
        <p:spPr>
          <a:xfrm>
            <a:off x="5199527" y="2361362"/>
            <a:ext cx="6808507" cy="301316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04211" y="5883274"/>
            <a:ext cx="2743200" cy="365125"/>
          </a:xfrm>
        </p:spPr>
        <p:txBody>
          <a:bodyPr/>
          <a:lstStyle/>
          <a:p>
            <a:fld id="{07D6A52F-A5E7-4399-96B2-8F6A7DFB88FB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41411" y="2341561"/>
            <a:ext cx="405811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Added two </a:t>
            </a:r>
            <a:r>
              <a:rPr lang="en-US" dirty="0" err="1" smtClean="0"/>
              <a:t>sobel</a:t>
            </a:r>
            <a:r>
              <a:rPr lang="en-US" dirty="0" smtClean="0"/>
              <a:t> filters to Block Design.</a:t>
            </a:r>
          </a:p>
          <a:p>
            <a:r>
              <a:rPr lang="en-US" dirty="0" smtClean="0"/>
              <a:t>Divided  the picture and sent each half to each </a:t>
            </a:r>
            <a:r>
              <a:rPr lang="en-US" dirty="0" err="1" smtClean="0"/>
              <a:t>sobel</a:t>
            </a:r>
            <a:r>
              <a:rPr lang="en-US" dirty="0" smtClean="0"/>
              <a:t> filter.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l-G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41339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7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22129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Solution 4</a:t>
            </a:r>
            <a:endParaRPr lang="el-GR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21" y="1449977"/>
            <a:ext cx="9956173" cy="428501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04209" y="5883274"/>
            <a:ext cx="2743200" cy="365125"/>
          </a:xfrm>
        </p:spPr>
        <p:txBody>
          <a:bodyPr/>
          <a:lstStyle/>
          <a:p>
            <a:fld id="{65E05235-7D94-491E-9E0D-ACF3E87F3C73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22866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377244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Solution 5</a:t>
            </a:r>
            <a:endParaRPr lang="el-GR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527" y="1948879"/>
            <a:ext cx="6620460" cy="378122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04209" y="5883273"/>
            <a:ext cx="2743200" cy="365125"/>
          </a:xfrm>
        </p:spPr>
        <p:txBody>
          <a:bodyPr/>
          <a:lstStyle/>
          <a:p>
            <a:fld id="{C9141E11-486D-4940-963E-F94CCBB5A335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20882" y="1596664"/>
            <a:ext cx="4378645" cy="4485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Added another directive to </a:t>
            </a:r>
            <a:r>
              <a:rPr lang="en-US" dirty="0" err="1" smtClean="0"/>
              <a:t>sobel</a:t>
            </a:r>
            <a:r>
              <a:rPr lang="en-US" dirty="0" smtClean="0"/>
              <a:t> internal  for-loop (Pipeline). Used </a:t>
            </a:r>
            <a:r>
              <a:rPr lang="en-US" dirty="0" err="1" smtClean="0"/>
              <a:t>memcpy</a:t>
            </a:r>
            <a:r>
              <a:rPr lang="en-US" dirty="0" smtClean="0"/>
              <a:t> to load 3 rows at first and another one for each row. </a:t>
            </a:r>
          </a:p>
          <a:p>
            <a:endParaRPr lang="en-US" dirty="0"/>
          </a:p>
          <a:p>
            <a:r>
              <a:rPr lang="en-US" dirty="0" smtClean="0"/>
              <a:t>Added four </a:t>
            </a:r>
            <a:r>
              <a:rPr lang="en-US" dirty="0" err="1" smtClean="0"/>
              <a:t>sobel</a:t>
            </a:r>
            <a:r>
              <a:rPr lang="en-US" dirty="0" smtClean="0"/>
              <a:t> filter to Block Design. Calculate four segment simultaneously.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l-G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32103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23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226632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Solution 5</a:t>
            </a:r>
            <a:endParaRPr lang="el-GR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08" y="1333046"/>
            <a:ext cx="8352009" cy="455022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57714" y="5883274"/>
            <a:ext cx="2743200" cy="365125"/>
          </a:xfrm>
        </p:spPr>
        <p:txBody>
          <a:bodyPr/>
          <a:lstStyle/>
          <a:p>
            <a:fld id="{0E432E9B-B5DE-48E2-B79A-C1E758F1217E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50576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7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SOBEL FILTER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CONTENT</a:t>
            </a:r>
            <a:endParaRPr lang="el-GR" dirty="0" smtClean="0"/>
          </a:p>
          <a:p>
            <a:pPr algn="ctr"/>
            <a:r>
              <a:rPr lang="en-US" dirty="0" smtClean="0"/>
              <a:t>SOBEL in Software Optimization</a:t>
            </a:r>
          </a:p>
          <a:p>
            <a:pPr algn="ctr"/>
            <a:r>
              <a:rPr lang="en-US" dirty="0" smtClean="0"/>
              <a:t>SOBEL in Hardware Optimization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04211" y="5883273"/>
            <a:ext cx="2743200" cy="365125"/>
          </a:xfrm>
        </p:spPr>
        <p:txBody>
          <a:bodyPr/>
          <a:lstStyle/>
          <a:p>
            <a:fld id="{74FE5FBA-9F0B-44CB-944D-D7195C8E704B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EMBEDDED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4394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55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Solution 6</a:t>
            </a:r>
            <a:endParaRPr lang="el-GR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26" y="2097088"/>
            <a:ext cx="6119390" cy="342167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04211" y="5883275"/>
            <a:ext cx="2743200" cy="365125"/>
          </a:xfrm>
        </p:spPr>
        <p:txBody>
          <a:bodyPr/>
          <a:lstStyle/>
          <a:p>
            <a:fld id="{F5449089-1C09-43F9-982E-8E1467C31E20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41411" y="2097088"/>
            <a:ext cx="405811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Changed the clock period to </a:t>
            </a:r>
            <a:r>
              <a:rPr lang="en-US" dirty="0" err="1" smtClean="0"/>
              <a:t>vivado</a:t>
            </a:r>
            <a:r>
              <a:rPr lang="en-US" dirty="0" smtClean="0"/>
              <a:t> </a:t>
            </a:r>
            <a:r>
              <a:rPr lang="en-US" dirty="0" err="1" smtClean="0"/>
              <a:t>hls</a:t>
            </a:r>
            <a:r>
              <a:rPr lang="en-US" dirty="0" smtClean="0"/>
              <a:t>. Decreased clock from 10ns to 8ns. Also, increased frequency from 100 MHz  to 125Mhz.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l-G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41339" y="58832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31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Solution 7</a:t>
            </a:r>
            <a:endParaRPr lang="el-GR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57" y="2097088"/>
            <a:ext cx="5972347" cy="302140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0557" y="5883274"/>
            <a:ext cx="2743200" cy="365125"/>
          </a:xfrm>
        </p:spPr>
        <p:txBody>
          <a:bodyPr/>
          <a:lstStyle/>
          <a:p>
            <a:fld id="{6B1489F2-C889-4E87-A190-895BA1C470C9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41411" y="2097088"/>
            <a:ext cx="405811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Changed the requested frequency. Increased frequency from 125MHz to 250MHz.</a:t>
            </a:r>
            <a:endParaRPr lang="el-G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59812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94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71" y="2416581"/>
            <a:ext cx="4722709" cy="333644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98139" y="5882986"/>
            <a:ext cx="2743200" cy="365125"/>
          </a:xfrm>
        </p:spPr>
        <p:txBody>
          <a:bodyPr/>
          <a:lstStyle/>
          <a:p>
            <a:fld id="{1FD99BDE-86F9-460D-BD06-0795125A5FDD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" t="6315" r="1773" b="4345"/>
          <a:stretch/>
        </p:blipFill>
        <p:spPr>
          <a:xfrm>
            <a:off x="3506771" y="789565"/>
            <a:ext cx="4722709" cy="11159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764361" y="3814550"/>
            <a:ext cx="2794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Utilization Estimates</a:t>
            </a:r>
            <a:endParaRPr lang="el-GR" sz="2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242323" y="688247"/>
            <a:ext cx="2207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Latency</a:t>
            </a:r>
            <a:r>
              <a:rPr lang="en-US" dirty="0" smtClean="0"/>
              <a:t> </a:t>
            </a:r>
          </a:p>
          <a:p>
            <a:r>
              <a:rPr lang="en-US" sz="2400" dirty="0" smtClean="0"/>
              <a:t>(clock cycles)</a:t>
            </a:r>
            <a:endParaRPr lang="el-GR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41339" y="58832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5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5516982"/>
              </p:ext>
            </p:extLst>
          </p:nvPr>
        </p:nvGraphicFramePr>
        <p:xfrm>
          <a:off x="995937" y="1428605"/>
          <a:ext cx="10517189" cy="4120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56904" y="5883274"/>
            <a:ext cx="2743200" cy="365125"/>
          </a:xfrm>
        </p:spPr>
        <p:txBody>
          <a:bodyPr/>
          <a:lstStyle/>
          <a:p>
            <a:fld id="{5FF04BB2-DF44-46FC-BF5A-98BB1AD3A6B5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1275504819"/>
              </p:ext>
            </p:extLst>
          </p:nvPr>
        </p:nvGraphicFramePr>
        <p:xfrm>
          <a:off x="2007466" y="779340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50576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8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1" grpId="1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950" y="244445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SUMMARY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5813" y="1419801"/>
            <a:ext cx="2786352" cy="56644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SOFTWARE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29420" y="5883274"/>
            <a:ext cx="2743200" cy="365125"/>
          </a:xfrm>
        </p:spPr>
        <p:txBody>
          <a:bodyPr/>
          <a:lstStyle/>
          <a:p>
            <a:fld id="{67E9DBC5-4F7E-4CF0-9DF8-7807CA2CF50B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950" y="5883275"/>
            <a:ext cx="6239309" cy="365125"/>
          </a:xfrm>
        </p:spPr>
        <p:txBody>
          <a:bodyPr/>
          <a:lstStyle/>
          <a:p>
            <a:r>
              <a:rPr lang="en-US" dirty="0" smtClean="0"/>
              <a:t>EMBEDDED SYSTEMS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80720" y="1419801"/>
            <a:ext cx="2786352" cy="566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HARDWARE</a:t>
            </a:r>
            <a:endParaRPr lang="el-GR" dirty="0"/>
          </a:p>
        </p:txBody>
      </p:sp>
      <p:sp>
        <p:nvSpPr>
          <p:cNvPr id="7" name="TextBox 6"/>
          <p:cNvSpPr txBox="1"/>
          <p:nvPr/>
        </p:nvSpPr>
        <p:spPr>
          <a:xfrm>
            <a:off x="756950" y="2154126"/>
            <a:ext cx="2951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 TIME : 1,704671</a:t>
            </a:r>
          </a:p>
          <a:p>
            <a:r>
              <a:rPr lang="en-US" dirty="0" smtClean="0"/>
              <a:t>LAST TIME  : 0,045589</a:t>
            </a:r>
            <a:endParaRPr lang="el-GR" dirty="0"/>
          </a:p>
        </p:txBody>
      </p:sp>
      <p:sp>
        <p:nvSpPr>
          <p:cNvPr id="11" name="Donut 10"/>
          <p:cNvSpPr/>
          <p:nvPr/>
        </p:nvSpPr>
        <p:spPr>
          <a:xfrm>
            <a:off x="1698121" y="2805542"/>
            <a:ext cx="3501736" cy="3442858"/>
          </a:xfrm>
          <a:prstGeom prst="donut">
            <a:avLst>
              <a:gd name="adj" fmla="val 6342"/>
            </a:avLst>
          </a:prstGeom>
          <a:gradFill flip="none" rotWithShape="1">
            <a:gsLst>
              <a:gs pos="34000">
                <a:schemeClr val="accent1">
                  <a:lumMod val="50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9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49950" y="4481935"/>
            <a:ext cx="2026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165,9</a:t>
            </a:r>
            <a:endParaRPr lang="el-GR" sz="4400" dirty="0"/>
          </a:p>
        </p:txBody>
      </p:sp>
      <p:sp>
        <p:nvSpPr>
          <p:cNvPr id="13" name="Down Arrow 12"/>
          <p:cNvSpPr/>
          <p:nvPr/>
        </p:nvSpPr>
        <p:spPr>
          <a:xfrm>
            <a:off x="2465957" y="3840707"/>
            <a:ext cx="374073" cy="4469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/>
          <p:cNvSpPr txBox="1"/>
          <p:nvPr/>
        </p:nvSpPr>
        <p:spPr>
          <a:xfrm>
            <a:off x="6135365" y="2154126"/>
            <a:ext cx="2951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 TIME : 2,095958</a:t>
            </a:r>
          </a:p>
          <a:p>
            <a:r>
              <a:rPr lang="en-US" dirty="0" smtClean="0"/>
              <a:t>LAST TIME  : 0,012605</a:t>
            </a:r>
            <a:endParaRPr lang="el-GR" dirty="0"/>
          </a:p>
        </p:txBody>
      </p:sp>
      <p:sp>
        <p:nvSpPr>
          <p:cNvPr id="15" name="Donut 14"/>
          <p:cNvSpPr/>
          <p:nvPr/>
        </p:nvSpPr>
        <p:spPr>
          <a:xfrm>
            <a:off x="7161212" y="2805542"/>
            <a:ext cx="3501736" cy="3442858"/>
          </a:xfrm>
          <a:prstGeom prst="donut">
            <a:avLst>
              <a:gd name="adj" fmla="val 6342"/>
            </a:avLst>
          </a:prstGeom>
          <a:gradFill flip="none" rotWithShape="1">
            <a:gsLst>
              <a:gs pos="32000">
                <a:schemeClr val="accent1">
                  <a:lumMod val="50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8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7915497" y="3840706"/>
            <a:ext cx="374073" cy="4469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TextBox 17"/>
          <p:cNvSpPr txBox="1"/>
          <p:nvPr/>
        </p:nvSpPr>
        <p:spPr>
          <a:xfrm>
            <a:off x="8429420" y="4481934"/>
            <a:ext cx="22546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208,4</a:t>
            </a:r>
            <a:endParaRPr lang="el-GR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2940757" y="3662643"/>
            <a:ext cx="1895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97.33</a:t>
            </a:r>
            <a:r>
              <a:rPr lang="en-US" dirty="0" smtClean="0"/>
              <a:t>%</a:t>
            </a:r>
            <a:endParaRPr lang="el-GR" dirty="0"/>
          </a:p>
        </p:txBody>
      </p:sp>
      <p:sp>
        <p:nvSpPr>
          <p:cNvPr id="17" name="Multiply 16"/>
          <p:cNvSpPr/>
          <p:nvPr/>
        </p:nvSpPr>
        <p:spPr>
          <a:xfrm>
            <a:off x="7814770" y="4603614"/>
            <a:ext cx="575526" cy="52608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TextBox 18"/>
          <p:cNvSpPr txBox="1"/>
          <p:nvPr/>
        </p:nvSpPr>
        <p:spPr>
          <a:xfrm>
            <a:off x="8367632" y="3687568"/>
            <a:ext cx="1895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99.4</a:t>
            </a:r>
            <a:r>
              <a:rPr lang="en-US" dirty="0" smtClean="0"/>
              <a:t>%</a:t>
            </a:r>
            <a:endParaRPr lang="el-GR" dirty="0"/>
          </a:p>
        </p:txBody>
      </p:sp>
      <p:sp>
        <p:nvSpPr>
          <p:cNvPr id="20" name="Multiply 19"/>
          <p:cNvSpPr/>
          <p:nvPr/>
        </p:nvSpPr>
        <p:spPr>
          <a:xfrm>
            <a:off x="2365231" y="4603614"/>
            <a:ext cx="575526" cy="52608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954327" y="5883274"/>
            <a:ext cx="73446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64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309660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SOFTWARE VS HARDWARE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291" y="1533869"/>
            <a:ext cx="9847561" cy="3462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BEST SOFTWARE TIME  : 0,045589 </a:t>
            </a:r>
          </a:p>
          <a:p>
            <a:pPr marL="0" indent="0">
              <a:buNone/>
            </a:pPr>
            <a:r>
              <a:rPr lang="en-US" sz="1800" dirty="0" smtClean="0"/>
              <a:t>BEST HARDWARE TIME : 0,012605</a:t>
            </a:r>
            <a:endParaRPr lang="el-GR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04209" y="5892219"/>
            <a:ext cx="2743200" cy="365125"/>
          </a:xfrm>
        </p:spPr>
        <p:txBody>
          <a:bodyPr/>
          <a:lstStyle/>
          <a:p>
            <a:fld id="{F29E9D33-A3F5-4991-A824-7738BA849C04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9329" y="5949343"/>
            <a:ext cx="6239309" cy="365125"/>
          </a:xfrm>
        </p:spPr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6" name="Donut 5"/>
          <p:cNvSpPr/>
          <p:nvPr/>
        </p:nvSpPr>
        <p:spPr>
          <a:xfrm>
            <a:off x="2124473" y="2578125"/>
            <a:ext cx="3501736" cy="3442858"/>
          </a:xfrm>
          <a:prstGeom prst="donut">
            <a:avLst>
              <a:gd name="adj" fmla="val 6342"/>
            </a:avLst>
          </a:prstGeom>
          <a:gradFill flip="none" rotWithShape="1">
            <a:gsLst>
              <a:gs pos="34000">
                <a:schemeClr val="accent1">
                  <a:lumMod val="50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9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88275" y="4226765"/>
            <a:ext cx="2026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3,5</a:t>
            </a:r>
            <a:endParaRPr lang="el-GR" sz="4400" dirty="0"/>
          </a:p>
        </p:txBody>
      </p:sp>
      <p:sp>
        <p:nvSpPr>
          <p:cNvPr id="8" name="Down Arrow 7"/>
          <p:cNvSpPr/>
          <p:nvPr/>
        </p:nvSpPr>
        <p:spPr>
          <a:xfrm>
            <a:off x="2939864" y="3752267"/>
            <a:ext cx="374073" cy="4469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340719477"/>
              </p:ext>
            </p:extLst>
          </p:nvPr>
        </p:nvGraphicFramePr>
        <p:xfrm>
          <a:off x="6207359" y="1533869"/>
          <a:ext cx="5132371" cy="4436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386654" y="3591024"/>
            <a:ext cx="1895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72.4</a:t>
            </a:r>
            <a:r>
              <a:rPr lang="en-US" dirty="0" smtClean="0"/>
              <a:t>%</a:t>
            </a:r>
            <a:endParaRPr lang="el-GR" dirty="0"/>
          </a:p>
        </p:txBody>
      </p:sp>
      <p:sp>
        <p:nvSpPr>
          <p:cNvPr id="11" name="Multiply 10"/>
          <p:cNvSpPr/>
          <p:nvPr/>
        </p:nvSpPr>
        <p:spPr>
          <a:xfrm>
            <a:off x="2842548" y="4423411"/>
            <a:ext cx="575526" cy="52608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954185" y="589221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1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1509259"/>
            <a:ext cx="9905999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 smtClean="0"/>
              <a:t>Thank </a:t>
            </a:r>
            <a:r>
              <a:rPr lang="en-US" sz="3600" dirty="0"/>
              <a:t>you for your </a:t>
            </a:r>
            <a:r>
              <a:rPr lang="en-US" sz="3600"/>
              <a:t>attention</a:t>
            </a:r>
            <a:r>
              <a:rPr lang="en-US" sz="3600" smtClean="0"/>
              <a:t>! </a:t>
            </a:r>
            <a:endParaRPr lang="en-US" sz="3600" dirty="0"/>
          </a:p>
          <a:p>
            <a:pPr marL="0" indent="0" algn="ctr">
              <a:buNone/>
            </a:pPr>
            <a:r>
              <a:rPr lang="en-US" sz="3600" dirty="0" smtClean="0"/>
              <a:t>Questions and comments are welcome!</a:t>
            </a:r>
            <a:endParaRPr lang="el-GR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3C18-E72B-49E8-9559-BD7C5FBA7191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50575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6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SOBEL FILTER</a:t>
            </a:r>
            <a:endParaRPr lang="el-GR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1661924"/>
              </p:ext>
            </p:extLst>
          </p:nvPr>
        </p:nvGraphicFramePr>
        <p:xfrm>
          <a:off x="1141413" y="2249488"/>
          <a:ext cx="2733900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1300">
                  <a:extLst>
                    <a:ext uri="{9D8B030D-6E8A-4147-A177-3AD203B41FA5}">
                      <a16:colId xmlns:a16="http://schemas.microsoft.com/office/drawing/2014/main" val="985688978"/>
                    </a:ext>
                  </a:extLst>
                </a:gridCol>
                <a:gridCol w="911300">
                  <a:extLst>
                    <a:ext uri="{9D8B030D-6E8A-4147-A177-3AD203B41FA5}">
                      <a16:colId xmlns:a16="http://schemas.microsoft.com/office/drawing/2014/main" val="273470102"/>
                    </a:ext>
                  </a:extLst>
                </a:gridCol>
                <a:gridCol w="911300">
                  <a:extLst>
                    <a:ext uri="{9D8B030D-6E8A-4147-A177-3AD203B41FA5}">
                      <a16:colId xmlns:a16="http://schemas.microsoft.com/office/drawing/2014/main" val="3253543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-1</a:t>
                      </a:r>
                      <a:endParaRPr lang="el-GR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l-GR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el-GR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885929"/>
                  </a:ext>
                </a:extLst>
              </a:tr>
              <a:tr h="35800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-2</a:t>
                      </a:r>
                      <a:endParaRPr lang="el-GR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l-GR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el-GR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233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-1</a:t>
                      </a:r>
                      <a:endParaRPr lang="el-GR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l-GR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el-GR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18175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75038" y="5883273"/>
            <a:ext cx="2743200" cy="365125"/>
          </a:xfrm>
        </p:spPr>
        <p:txBody>
          <a:bodyPr/>
          <a:lstStyle/>
          <a:p>
            <a:fld id="{36193B92-8CEA-4A9E-ACFE-E2A48A56E256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EMBEDDED SYSTEMS</a:t>
            </a:r>
            <a:endParaRPr lang="en-US" dirty="0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4100840"/>
              </p:ext>
            </p:extLst>
          </p:nvPr>
        </p:nvGraphicFramePr>
        <p:xfrm>
          <a:off x="7833951" y="2249488"/>
          <a:ext cx="2733900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1300">
                  <a:extLst>
                    <a:ext uri="{9D8B030D-6E8A-4147-A177-3AD203B41FA5}">
                      <a16:colId xmlns:a16="http://schemas.microsoft.com/office/drawing/2014/main" val="985688978"/>
                    </a:ext>
                  </a:extLst>
                </a:gridCol>
                <a:gridCol w="911300">
                  <a:extLst>
                    <a:ext uri="{9D8B030D-6E8A-4147-A177-3AD203B41FA5}">
                      <a16:colId xmlns:a16="http://schemas.microsoft.com/office/drawing/2014/main" val="273470102"/>
                    </a:ext>
                  </a:extLst>
                </a:gridCol>
                <a:gridCol w="911300">
                  <a:extLst>
                    <a:ext uri="{9D8B030D-6E8A-4147-A177-3AD203B41FA5}">
                      <a16:colId xmlns:a16="http://schemas.microsoft.com/office/drawing/2014/main" val="3253543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el-GR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el-GR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el-GR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885929"/>
                  </a:ext>
                </a:extLst>
              </a:tr>
              <a:tr h="35800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l-GR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l-GR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l-GR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233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-1</a:t>
                      </a:r>
                      <a:endParaRPr lang="el-GR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-2</a:t>
                      </a:r>
                      <a:endParaRPr lang="el-GR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-1</a:t>
                      </a:r>
                      <a:endParaRPr lang="el-GR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1817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55520" y="3324662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Gx</a:t>
            </a:r>
            <a:endParaRPr lang="el-GR" dirty="0"/>
          </a:p>
        </p:txBody>
      </p:sp>
      <p:sp>
        <p:nvSpPr>
          <p:cNvPr id="10" name="TextBox 9"/>
          <p:cNvSpPr txBox="1"/>
          <p:nvPr/>
        </p:nvSpPr>
        <p:spPr>
          <a:xfrm>
            <a:off x="9009017" y="3324662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Gy</a:t>
            </a:r>
            <a:endParaRPr lang="el-GR" dirty="0"/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34" y="3764731"/>
            <a:ext cx="2819905" cy="2118544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099" y="3764731"/>
            <a:ext cx="2819644" cy="21185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10548" y="5992740"/>
            <a:ext cx="88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</a:t>
            </a:r>
            <a:endParaRPr lang="el-GR" dirty="0"/>
          </a:p>
        </p:txBody>
      </p:sp>
      <p:sp>
        <p:nvSpPr>
          <p:cNvPr id="14" name="TextBox 13"/>
          <p:cNvSpPr txBox="1"/>
          <p:nvPr/>
        </p:nvSpPr>
        <p:spPr>
          <a:xfrm>
            <a:off x="7064741" y="5992740"/>
            <a:ext cx="78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</a:t>
            </a:r>
            <a:endParaRPr lang="el-G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6684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SOFTWARE results</a:t>
            </a:r>
            <a:endParaRPr lang="el-GR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821393"/>
              </p:ext>
            </p:extLst>
          </p:nvPr>
        </p:nvGraphicFramePr>
        <p:xfrm>
          <a:off x="1123481" y="2544810"/>
          <a:ext cx="990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647650462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8003779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816536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SOLUTION</a:t>
                      </a:r>
                      <a:endParaRPr lang="el-GR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TIME</a:t>
                      </a:r>
                      <a:endParaRPr lang="el-GR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PSNR</a:t>
                      </a:r>
                      <a:endParaRPr lang="el-GR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12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SOLUTION 1</a:t>
                      </a:r>
                      <a:endParaRPr lang="el-G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1.704671</a:t>
                      </a:r>
                      <a:endParaRPr lang="el-G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inf</a:t>
                      </a:r>
                      <a:endParaRPr lang="el-G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594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SOLUTION 2</a:t>
                      </a:r>
                      <a:endParaRPr lang="el-G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0.087745</a:t>
                      </a:r>
                      <a:endParaRPr lang="el-G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inf</a:t>
                      </a:r>
                      <a:endParaRPr lang="el-G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25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SOLUTION 3</a:t>
                      </a:r>
                      <a:endParaRPr lang="el-G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0.066042</a:t>
                      </a:r>
                      <a:endParaRPr lang="el-G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inf</a:t>
                      </a:r>
                      <a:endParaRPr lang="el-G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632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SOLUTION 4</a:t>
                      </a:r>
                      <a:endParaRPr lang="el-G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0.045589</a:t>
                      </a:r>
                      <a:endParaRPr lang="el-G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b="1" dirty="0" smtClean="0">
                          <a:solidFill>
                            <a:schemeClr val="tx1"/>
                          </a:solidFill>
                        </a:rPr>
                        <a:t>28.6625</a:t>
                      </a:r>
                      <a:endParaRPr lang="el-GR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909857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9794" y="5883273"/>
            <a:ext cx="2743200" cy="365125"/>
          </a:xfrm>
        </p:spPr>
        <p:txBody>
          <a:bodyPr/>
          <a:lstStyle/>
          <a:p>
            <a:fld id="{743F44B7-3B2E-4BD0-BEB0-1C8B10203E7B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00172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85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SOLUTION 1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2097087"/>
            <a:ext cx="3762283" cy="3541714"/>
          </a:xfrm>
        </p:spPr>
        <p:txBody>
          <a:bodyPr/>
          <a:lstStyle/>
          <a:p>
            <a:r>
              <a:rPr lang="en-US" dirty="0" smtClean="0"/>
              <a:t>Run Sobel Filter Code without any optimizations.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51957" y="5883274"/>
            <a:ext cx="2743200" cy="365125"/>
          </a:xfrm>
        </p:spPr>
        <p:txBody>
          <a:bodyPr/>
          <a:lstStyle/>
          <a:p>
            <a:fld id="{C9A0F9F1-FC74-42DA-B064-1F14F5717C1C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30"/>
          <a:stretch/>
        </p:blipFill>
        <p:spPr>
          <a:xfrm>
            <a:off x="5040361" y="1892484"/>
            <a:ext cx="6701366" cy="38685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95157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4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SOLUTION 2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2097088"/>
            <a:ext cx="3995364" cy="3541714"/>
          </a:xfrm>
        </p:spPr>
        <p:txBody>
          <a:bodyPr/>
          <a:lstStyle/>
          <a:p>
            <a:r>
              <a:rPr lang="en-US" dirty="0" smtClean="0"/>
              <a:t>Decreased running time using optimization level: Optimize most (-O3).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04211" y="5929168"/>
            <a:ext cx="2743200" cy="365125"/>
          </a:xfrm>
        </p:spPr>
        <p:txBody>
          <a:bodyPr/>
          <a:lstStyle/>
          <a:p>
            <a:fld id="{EB8D811E-53CB-41E8-BBB9-CC8139D946D4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18"/>
          <a:stretch/>
        </p:blipFill>
        <p:spPr>
          <a:xfrm>
            <a:off x="5288106" y="1822371"/>
            <a:ext cx="6495184" cy="381643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95157" y="5929168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15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SOLUTION 3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34011"/>
            <a:ext cx="3825035" cy="3541714"/>
          </a:xfrm>
        </p:spPr>
        <p:txBody>
          <a:bodyPr/>
          <a:lstStyle/>
          <a:p>
            <a:r>
              <a:rPr lang="en-US" dirty="0" smtClean="0"/>
              <a:t>Changed the order of double for loop so as to calculate </a:t>
            </a:r>
            <a:r>
              <a:rPr lang="en-US" dirty="0" smtClean="0"/>
              <a:t>pixels row</a:t>
            </a:r>
            <a:r>
              <a:rPr lang="el-GR" dirty="0" smtClean="0"/>
              <a:t>-</a:t>
            </a:r>
            <a:r>
              <a:rPr lang="en-US" dirty="0" smtClean="0"/>
              <a:t>by-row instead </a:t>
            </a:r>
            <a:r>
              <a:rPr lang="en-US" dirty="0" smtClean="0"/>
              <a:t>of </a:t>
            </a:r>
            <a:r>
              <a:rPr lang="en-US" dirty="0" smtClean="0"/>
              <a:t>column-by-column.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02131" y="5883274"/>
            <a:ext cx="2743200" cy="365125"/>
          </a:xfrm>
        </p:spPr>
        <p:txBody>
          <a:bodyPr/>
          <a:lstStyle/>
          <a:p>
            <a:fld id="{060923FD-1C83-440C-AF31-08F37B81B0CE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53"/>
          <a:stretch/>
        </p:blipFill>
        <p:spPr>
          <a:xfrm>
            <a:off x="5059964" y="1814789"/>
            <a:ext cx="6484335" cy="381587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22866" y="58832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57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SOLUTION 4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2097088"/>
            <a:ext cx="4058116" cy="3541714"/>
          </a:xfrm>
        </p:spPr>
        <p:txBody>
          <a:bodyPr/>
          <a:lstStyle/>
          <a:p>
            <a:r>
              <a:rPr lang="en-US" dirty="0" smtClean="0"/>
              <a:t>Finally,  replaced Euclidean distance with Manhattan distance in order to decrease the run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04211" y="5883273"/>
            <a:ext cx="2743200" cy="365125"/>
          </a:xfrm>
        </p:spPr>
        <p:txBody>
          <a:bodyPr/>
          <a:lstStyle/>
          <a:p>
            <a:fld id="{F9543F5D-13C1-4984-B582-3598603388C1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8"/>
          <a:stretch/>
        </p:blipFill>
        <p:spPr>
          <a:xfrm>
            <a:off x="5298141" y="2097088"/>
            <a:ext cx="6407451" cy="3693651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99" y="4086717"/>
            <a:ext cx="4320128" cy="489057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592" y="5160568"/>
            <a:ext cx="2461473" cy="487722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2758908" y="4663226"/>
            <a:ext cx="561109" cy="40988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934503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96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Inf</a:t>
            </a:r>
            <a:r>
              <a:rPr lang="en-US" dirty="0" smtClean="0"/>
              <a:t> PSNR VS 28.6624 PSNR</a:t>
            </a:r>
            <a:endParaRPr lang="el-GR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98" y="1672181"/>
            <a:ext cx="4606583" cy="464963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D4432-DAAB-438E-A055-DA43419CB869}" type="datetime1">
              <a:rPr lang="en-US" smtClean="0"/>
              <a:t>6/25/2019</a:t>
            </a:fld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037" y="1672181"/>
            <a:ext cx="4660694" cy="463600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EMBEDDED SYSTEMS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21476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13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381</TotalTime>
  <Words>543</Words>
  <Application>Microsoft Office PowerPoint</Application>
  <PresentationFormat>Widescreen</PresentationFormat>
  <Paragraphs>215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Trebuchet MS</vt:lpstr>
      <vt:lpstr>Tw Cen MT</vt:lpstr>
      <vt:lpstr>Circuit</vt:lpstr>
      <vt:lpstr>Lab 5  SoC design and optimization</vt:lpstr>
      <vt:lpstr>SOBEL FILTER</vt:lpstr>
      <vt:lpstr>SOBEL FILTER</vt:lpstr>
      <vt:lpstr>SOFTWARE results</vt:lpstr>
      <vt:lpstr>SOLUTION 1</vt:lpstr>
      <vt:lpstr>SOLUTION 2</vt:lpstr>
      <vt:lpstr>SOLUTION 3</vt:lpstr>
      <vt:lpstr>SOLUTION 4</vt:lpstr>
      <vt:lpstr>Inf PSNR VS 28.6624 PSNR</vt:lpstr>
      <vt:lpstr>PowerPoint Presentation</vt:lpstr>
      <vt:lpstr>HARDWARE OPTIMIZATION</vt:lpstr>
      <vt:lpstr>Solution 1</vt:lpstr>
      <vt:lpstr>Solution 1</vt:lpstr>
      <vt:lpstr>Solution 2</vt:lpstr>
      <vt:lpstr>Solution 3</vt:lpstr>
      <vt:lpstr>Solution 4</vt:lpstr>
      <vt:lpstr>Solution 4</vt:lpstr>
      <vt:lpstr>Solution 5</vt:lpstr>
      <vt:lpstr>Solution 5</vt:lpstr>
      <vt:lpstr>Solution 6</vt:lpstr>
      <vt:lpstr>Solution 7</vt:lpstr>
      <vt:lpstr>PowerPoint Presentation</vt:lpstr>
      <vt:lpstr>PowerPoint Presentation</vt:lpstr>
      <vt:lpstr>SUMMARY</vt:lpstr>
      <vt:lpstr>SOFTWARE VS HARDWARE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5  SoC design and optimization</dc:title>
  <dc:creator>ΔΗΜΗΤΡΗΣ ΧΡΙΣΤΟΔΟΥΛΟΥ</dc:creator>
  <cp:lastModifiedBy>ΔΗΜΗΤΡΗΣ ΧΡΙΣΤΟΔΟΥΛΟΥ</cp:lastModifiedBy>
  <cp:revision>65</cp:revision>
  <dcterms:created xsi:type="dcterms:W3CDTF">2019-06-23T20:52:32Z</dcterms:created>
  <dcterms:modified xsi:type="dcterms:W3CDTF">2019-06-25T09:32:58Z</dcterms:modified>
</cp:coreProperties>
</file>